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43891200" cy="43891200"/>
  <p:notesSz cx="9144000" cy="6858000"/>
  <p:defaultTextStyle>
    <a:defPPr>
      <a:defRPr lang="en-US"/>
    </a:defPPr>
    <a:lvl1pPr marL="0" algn="l" defTabSz="4804661" rtl="0" eaLnBrk="1" latinLnBrk="0" hangingPunct="1">
      <a:defRPr sz="9300" kern="1200">
        <a:solidFill>
          <a:schemeClr val="tx1"/>
        </a:solidFill>
        <a:latin typeface="+mn-lt"/>
        <a:ea typeface="+mn-ea"/>
        <a:cs typeface="+mn-cs"/>
      </a:defRPr>
    </a:lvl1pPr>
    <a:lvl2pPr marL="2402331" algn="l" defTabSz="4804661" rtl="0" eaLnBrk="1" latinLnBrk="0" hangingPunct="1">
      <a:defRPr sz="9300" kern="1200">
        <a:solidFill>
          <a:schemeClr val="tx1"/>
        </a:solidFill>
        <a:latin typeface="+mn-lt"/>
        <a:ea typeface="+mn-ea"/>
        <a:cs typeface="+mn-cs"/>
      </a:defRPr>
    </a:lvl2pPr>
    <a:lvl3pPr marL="4804661" algn="l" defTabSz="4804661" rtl="0" eaLnBrk="1" latinLnBrk="0" hangingPunct="1">
      <a:defRPr sz="9300" kern="1200">
        <a:solidFill>
          <a:schemeClr val="tx1"/>
        </a:solidFill>
        <a:latin typeface="+mn-lt"/>
        <a:ea typeface="+mn-ea"/>
        <a:cs typeface="+mn-cs"/>
      </a:defRPr>
    </a:lvl3pPr>
    <a:lvl4pPr marL="7206992" algn="l" defTabSz="4804661" rtl="0" eaLnBrk="1" latinLnBrk="0" hangingPunct="1">
      <a:defRPr sz="9300" kern="1200">
        <a:solidFill>
          <a:schemeClr val="tx1"/>
        </a:solidFill>
        <a:latin typeface="+mn-lt"/>
        <a:ea typeface="+mn-ea"/>
        <a:cs typeface="+mn-cs"/>
      </a:defRPr>
    </a:lvl4pPr>
    <a:lvl5pPr marL="9609323" algn="l" defTabSz="4804661" rtl="0" eaLnBrk="1" latinLnBrk="0" hangingPunct="1">
      <a:defRPr sz="9300" kern="1200">
        <a:solidFill>
          <a:schemeClr val="tx1"/>
        </a:solidFill>
        <a:latin typeface="+mn-lt"/>
        <a:ea typeface="+mn-ea"/>
        <a:cs typeface="+mn-cs"/>
      </a:defRPr>
    </a:lvl5pPr>
    <a:lvl6pPr marL="12011659" algn="l" defTabSz="4804661" rtl="0" eaLnBrk="1" latinLnBrk="0" hangingPunct="1">
      <a:defRPr sz="9300" kern="1200">
        <a:solidFill>
          <a:schemeClr val="tx1"/>
        </a:solidFill>
        <a:latin typeface="+mn-lt"/>
        <a:ea typeface="+mn-ea"/>
        <a:cs typeface="+mn-cs"/>
      </a:defRPr>
    </a:lvl6pPr>
    <a:lvl7pPr marL="14413989" algn="l" defTabSz="4804661" rtl="0" eaLnBrk="1" latinLnBrk="0" hangingPunct="1">
      <a:defRPr sz="9300" kern="1200">
        <a:solidFill>
          <a:schemeClr val="tx1"/>
        </a:solidFill>
        <a:latin typeface="+mn-lt"/>
        <a:ea typeface="+mn-ea"/>
        <a:cs typeface="+mn-cs"/>
      </a:defRPr>
    </a:lvl7pPr>
    <a:lvl8pPr marL="16816320" algn="l" defTabSz="4804661" rtl="0" eaLnBrk="1" latinLnBrk="0" hangingPunct="1">
      <a:defRPr sz="9300" kern="1200">
        <a:solidFill>
          <a:schemeClr val="tx1"/>
        </a:solidFill>
        <a:latin typeface="+mn-lt"/>
        <a:ea typeface="+mn-ea"/>
        <a:cs typeface="+mn-cs"/>
      </a:defRPr>
    </a:lvl8pPr>
    <a:lvl9pPr marL="19218651" algn="l" defTabSz="4804661"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82" autoAdjust="0"/>
  </p:normalViewPr>
  <p:slideViewPr>
    <p:cSldViewPr>
      <p:cViewPr>
        <p:scale>
          <a:sx n="25" d="100"/>
          <a:sy n="25" d="100"/>
        </p:scale>
        <p:origin x="630" y="2418"/>
      </p:cViewPr>
      <p:guideLst>
        <p:guide orient="horz" pos="13824"/>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3634723"/>
            <a:ext cx="37307520" cy="940816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4871680"/>
            <a:ext cx="30723840" cy="11216640"/>
          </a:xfrm>
        </p:spPr>
        <p:txBody>
          <a:bodyPr/>
          <a:lstStyle>
            <a:lvl1pPr marL="0" indent="0" algn="ctr">
              <a:buNone/>
              <a:defRPr>
                <a:solidFill>
                  <a:schemeClr val="tx1">
                    <a:tint val="75000"/>
                  </a:schemeClr>
                </a:solidFill>
              </a:defRPr>
            </a:lvl1pPr>
            <a:lvl2pPr marL="2505528" indent="0" algn="ctr">
              <a:buNone/>
              <a:defRPr>
                <a:solidFill>
                  <a:schemeClr val="tx1">
                    <a:tint val="75000"/>
                  </a:schemeClr>
                </a:solidFill>
              </a:defRPr>
            </a:lvl2pPr>
            <a:lvl3pPr marL="5011055" indent="0" algn="ctr">
              <a:buNone/>
              <a:defRPr>
                <a:solidFill>
                  <a:schemeClr val="tx1">
                    <a:tint val="75000"/>
                  </a:schemeClr>
                </a:solidFill>
              </a:defRPr>
            </a:lvl3pPr>
            <a:lvl4pPr marL="7516583" indent="0" algn="ctr">
              <a:buNone/>
              <a:defRPr>
                <a:solidFill>
                  <a:schemeClr val="tx1">
                    <a:tint val="75000"/>
                  </a:schemeClr>
                </a:solidFill>
              </a:defRPr>
            </a:lvl4pPr>
            <a:lvl5pPr marL="10022111" indent="0" algn="ctr">
              <a:buNone/>
              <a:defRPr>
                <a:solidFill>
                  <a:schemeClr val="tx1">
                    <a:tint val="75000"/>
                  </a:schemeClr>
                </a:solidFill>
              </a:defRPr>
            </a:lvl5pPr>
            <a:lvl6pPr marL="12527633" indent="0" algn="ctr">
              <a:buNone/>
              <a:defRPr>
                <a:solidFill>
                  <a:schemeClr val="tx1">
                    <a:tint val="75000"/>
                  </a:schemeClr>
                </a:solidFill>
              </a:defRPr>
            </a:lvl6pPr>
            <a:lvl7pPr marL="15033160" indent="0" algn="ctr">
              <a:buNone/>
              <a:defRPr>
                <a:solidFill>
                  <a:schemeClr val="tx1">
                    <a:tint val="75000"/>
                  </a:schemeClr>
                </a:solidFill>
              </a:defRPr>
            </a:lvl7pPr>
            <a:lvl8pPr marL="17538688" indent="0" algn="ctr">
              <a:buNone/>
              <a:defRPr>
                <a:solidFill>
                  <a:schemeClr val="tx1">
                    <a:tint val="75000"/>
                  </a:schemeClr>
                </a:solidFill>
              </a:defRPr>
            </a:lvl8pPr>
            <a:lvl9pPr marL="2004421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780081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295448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757686"/>
            <a:ext cx="9875520" cy="374497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757686"/>
            <a:ext cx="28895040" cy="37449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169330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098695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8204163"/>
            <a:ext cx="37307520" cy="8717280"/>
          </a:xfrm>
        </p:spPr>
        <p:txBody>
          <a:bodyPr anchor="t"/>
          <a:lstStyle>
            <a:lvl1pPr algn="l">
              <a:defRPr sz="219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8602979"/>
            <a:ext cx="37307520" cy="9601197"/>
          </a:xfrm>
        </p:spPr>
        <p:txBody>
          <a:bodyPr anchor="b"/>
          <a:lstStyle>
            <a:lvl1pPr marL="0" indent="0">
              <a:buNone/>
              <a:defRPr sz="11000">
                <a:solidFill>
                  <a:schemeClr val="tx1">
                    <a:tint val="75000"/>
                  </a:schemeClr>
                </a:solidFill>
              </a:defRPr>
            </a:lvl1pPr>
            <a:lvl2pPr marL="2505528" indent="0">
              <a:buNone/>
              <a:defRPr sz="9900">
                <a:solidFill>
                  <a:schemeClr val="tx1">
                    <a:tint val="75000"/>
                  </a:schemeClr>
                </a:solidFill>
              </a:defRPr>
            </a:lvl2pPr>
            <a:lvl3pPr marL="5011055" indent="0">
              <a:buNone/>
              <a:defRPr sz="8800">
                <a:solidFill>
                  <a:schemeClr val="tx1">
                    <a:tint val="75000"/>
                  </a:schemeClr>
                </a:solidFill>
              </a:defRPr>
            </a:lvl3pPr>
            <a:lvl4pPr marL="7516583" indent="0">
              <a:buNone/>
              <a:defRPr sz="7700">
                <a:solidFill>
                  <a:schemeClr val="tx1">
                    <a:tint val="75000"/>
                  </a:schemeClr>
                </a:solidFill>
              </a:defRPr>
            </a:lvl4pPr>
            <a:lvl5pPr marL="10022111" indent="0">
              <a:buNone/>
              <a:defRPr sz="7700">
                <a:solidFill>
                  <a:schemeClr val="tx1">
                    <a:tint val="75000"/>
                  </a:schemeClr>
                </a:solidFill>
              </a:defRPr>
            </a:lvl5pPr>
            <a:lvl6pPr marL="12527633" indent="0">
              <a:buNone/>
              <a:defRPr sz="7700">
                <a:solidFill>
                  <a:schemeClr val="tx1">
                    <a:tint val="75000"/>
                  </a:schemeClr>
                </a:solidFill>
              </a:defRPr>
            </a:lvl6pPr>
            <a:lvl7pPr marL="15033160" indent="0">
              <a:buNone/>
              <a:defRPr sz="7700">
                <a:solidFill>
                  <a:schemeClr val="tx1">
                    <a:tint val="75000"/>
                  </a:schemeClr>
                </a:solidFill>
              </a:defRPr>
            </a:lvl7pPr>
            <a:lvl8pPr marL="17538688" indent="0">
              <a:buNone/>
              <a:defRPr sz="7700">
                <a:solidFill>
                  <a:schemeClr val="tx1">
                    <a:tint val="75000"/>
                  </a:schemeClr>
                </a:solidFill>
              </a:defRPr>
            </a:lvl8pPr>
            <a:lvl9pPr marL="20044216" indent="0">
              <a:buNone/>
              <a:defRPr sz="7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188751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10241296"/>
            <a:ext cx="19385280" cy="28966163"/>
          </a:xfrm>
        </p:spPr>
        <p:txBody>
          <a:bodyPr/>
          <a:lstStyle>
            <a:lvl1pPr>
              <a:defRPr sz="15400"/>
            </a:lvl1pPr>
            <a:lvl2pPr>
              <a:defRPr sz="13200"/>
            </a:lvl2pPr>
            <a:lvl3pPr>
              <a:defRPr sz="11000"/>
            </a:lvl3pPr>
            <a:lvl4pPr>
              <a:defRPr sz="9900"/>
            </a:lvl4pPr>
            <a:lvl5pPr>
              <a:defRPr sz="9900"/>
            </a:lvl5pPr>
            <a:lvl6pPr>
              <a:defRPr sz="9900"/>
            </a:lvl6pPr>
            <a:lvl7pPr>
              <a:defRPr sz="9900"/>
            </a:lvl7pPr>
            <a:lvl8pPr>
              <a:defRPr sz="9900"/>
            </a:lvl8pPr>
            <a:lvl9pPr>
              <a:defRPr sz="9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10241296"/>
            <a:ext cx="19385280" cy="28966163"/>
          </a:xfrm>
        </p:spPr>
        <p:txBody>
          <a:bodyPr/>
          <a:lstStyle>
            <a:lvl1pPr>
              <a:defRPr sz="15400"/>
            </a:lvl1pPr>
            <a:lvl2pPr>
              <a:defRPr sz="13200"/>
            </a:lvl2pPr>
            <a:lvl3pPr>
              <a:defRPr sz="11000"/>
            </a:lvl3pPr>
            <a:lvl4pPr>
              <a:defRPr sz="9900"/>
            </a:lvl4pPr>
            <a:lvl5pPr>
              <a:defRPr sz="9900"/>
            </a:lvl5pPr>
            <a:lvl6pPr>
              <a:defRPr sz="9900"/>
            </a:lvl6pPr>
            <a:lvl7pPr>
              <a:defRPr sz="9900"/>
            </a:lvl7pPr>
            <a:lvl8pPr>
              <a:defRPr sz="9900"/>
            </a:lvl8pPr>
            <a:lvl9pPr>
              <a:defRPr sz="9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92642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9824723"/>
            <a:ext cx="19392902" cy="4094477"/>
          </a:xfrm>
        </p:spPr>
        <p:txBody>
          <a:bodyPr anchor="b"/>
          <a:lstStyle>
            <a:lvl1pPr marL="0" indent="0">
              <a:buNone/>
              <a:defRPr sz="13200" b="1"/>
            </a:lvl1pPr>
            <a:lvl2pPr marL="2505528" indent="0">
              <a:buNone/>
              <a:defRPr sz="11000" b="1"/>
            </a:lvl2pPr>
            <a:lvl3pPr marL="5011055" indent="0">
              <a:buNone/>
              <a:defRPr sz="9900" b="1"/>
            </a:lvl3pPr>
            <a:lvl4pPr marL="7516583" indent="0">
              <a:buNone/>
              <a:defRPr sz="8800" b="1"/>
            </a:lvl4pPr>
            <a:lvl5pPr marL="10022111" indent="0">
              <a:buNone/>
              <a:defRPr sz="8800" b="1"/>
            </a:lvl5pPr>
            <a:lvl6pPr marL="12527633" indent="0">
              <a:buNone/>
              <a:defRPr sz="8800" b="1"/>
            </a:lvl6pPr>
            <a:lvl7pPr marL="15033160" indent="0">
              <a:buNone/>
              <a:defRPr sz="8800" b="1"/>
            </a:lvl7pPr>
            <a:lvl8pPr marL="17538688" indent="0">
              <a:buNone/>
              <a:defRPr sz="8800" b="1"/>
            </a:lvl8pPr>
            <a:lvl9pPr marL="20044216" indent="0">
              <a:buNone/>
              <a:defRPr sz="8800" b="1"/>
            </a:lvl9pPr>
          </a:lstStyle>
          <a:p>
            <a:pPr lvl="0"/>
            <a:r>
              <a:rPr lang="en-US" smtClean="0"/>
              <a:t>Click to edit Master text styles</a:t>
            </a:r>
          </a:p>
        </p:txBody>
      </p:sp>
      <p:sp>
        <p:nvSpPr>
          <p:cNvPr id="4" name="Content Placeholder 3"/>
          <p:cNvSpPr>
            <a:spLocks noGrp="1"/>
          </p:cNvSpPr>
          <p:nvPr>
            <p:ph sz="half" idx="2"/>
          </p:nvPr>
        </p:nvSpPr>
        <p:spPr>
          <a:xfrm>
            <a:off x="2194560" y="13919200"/>
            <a:ext cx="19392902" cy="25288243"/>
          </a:xfrm>
        </p:spPr>
        <p:txBody>
          <a:bodyPr/>
          <a:lstStyle>
            <a:lvl1pPr>
              <a:defRPr sz="13200"/>
            </a:lvl1pPr>
            <a:lvl2pPr>
              <a:defRPr sz="11000"/>
            </a:lvl2pPr>
            <a:lvl3pPr>
              <a:defRPr sz="99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9824723"/>
            <a:ext cx="19400520" cy="4094477"/>
          </a:xfrm>
        </p:spPr>
        <p:txBody>
          <a:bodyPr anchor="b"/>
          <a:lstStyle>
            <a:lvl1pPr marL="0" indent="0">
              <a:buNone/>
              <a:defRPr sz="13200" b="1"/>
            </a:lvl1pPr>
            <a:lvl2pPr marL="2505528" indent="0">
              <a:buNone/>
              <a:defRPr sz="11000" b="1"/>
            </a:lvl2pPr>
            <a:lvl3pPr marL="5011055" indent="0">
              <a:buNone/>
              <a:defRPr sz="9900" b="1"/>
            </a:lvl3pPr>
            <a:lvl4pPr marL="7516583" indent="0">
              <a:buNone/>
              <a:defRPr sz="8800" b="1"/>
            </a:lvl4pPr>
            <a:lvl5pPr marL="10022111" indent="0">
              <a:buNone/>
              <a:defRPr sz="8800" b="1"/>
            </a:lvl5pPr>
            <a:lvl6pPr marL="12527633" indent="0">
              <a:buNone/>
              <a:defRPr sz="8800" b="1"/>
            </a:lvl6pPr>
            <a:lvl7pPr marL="15033160" indent="0">
              <a:buNone/>
              <a:defRPr sz="8800" b="1"/>
            </a:lvl7pPr>
            <a:lvl8pPr marL="17538688" indent="0">
              <a:buNone/>
              <a:defRPr sz="8800" b="1"/>
            </a:lvl8pPr>
            <a:lvl9pPr marL="20044216" indent="0">
              <a:buNone/>
              <a:defRPr sz="8800" b="1"/>
            </a:lvl9pPr>
          </a:lstStyle>
          <a:p>
            <a:pPr lvl="0"/>
            <a:r>
              <a:rPr lang="en-US" smtClean="0"/>
              <a:t>Click to edit Master text styles</a:t>
            </a:r>
          </a:p>
        </p:txBody>
      </p:sp>
      <p:sp>
        <p:nvSpPr>
          <p:cNvPr id="6" name="Content Placeholder 5"/>
          <p:cNvSpPr>
            <a:spLocks noGrp="1"/>
          </p:cNvSpPr>
          <p:nvPr>
            <p:ph sz="quarter" idx="4"/>
          </p:nvPr>
        </p:nvSpPr>
        <p:spPr>
          <a:xfrm>
            <a:off x="22296122" y="13919200"/>
            <a:ext cx="19400520" cy="25288243"/>
          </a:xfrm>
        </p:spPr>
        <p:txBody>
          <a:bodyPr/>
          <a:lstStyle>
            <a:lvl1pPr>
              <a:defRPr sz="13200"/>
            </a:lvl1pPr>
            <a:lvl2pPr>
              <a:defRPr sz="11000"/>
            </a:lvl2pPr>
            <a:lvl3pPr>
              <a:defRPr sz="99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419151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1938451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665408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747520"/>
            <a:ext cx="14439902" cy="7437120"/>
          </a:xfrm>
        </p:spPr>
        <p:txBody>
          <a:bodyPr anchor="b"/>
          <a:lstStyle>
            <a:lvl1pPr algn="l">
              <a:defRPr sz="11000" b="1"/>
            </a:lvl1pPr>
          </a:lstStyle>
          <a:p>
            <a:r>
              <a:rPr lang="en-US" smtClean="0"/>
              <a:t>Click to edit Master title style</a:t>
            </a:r>
            <a:endParaRPr lang="en-US"/>
          </a:p>
        </p:txBody>
      </p:sp>
      <p:sp>
        <p:nvSpPr>
          <p:cNvPr id="3" name="Content Placeholder 2"/>
          <p:cNvSpPr>
            <a:spLocks noGrp="1"/>
          </p:cNvSpPr>
          <p:nvPr>
            <p:ph idx="1"/>
          </p:nvPr>
        </p:nvSpPr>
        <p:spPr>
          <a:xfrm>
            <a:off x="17160240" y="1747536"/>
            <a:ext cx="24536400" cy="37459923"/>
          </a:xfrm>
        </p:spPr>
        <p:txBody>
          <a:bodyPr/>
          <a:lstStyle>
            <a:lvl1pPr>
              <a:defRPr sz="17600"/>
            </a:lvl1pPr>
            <a:lvl2pPr>
              <a:defRPr sz="15400"/>
            </a:lvl2pPr>
            <a:lvl3pPr>
              <a:defRPr sz="13200"/>
            </a:lvl3pPr>
            <a:lvl4pPr>
              <a:defRPr sz="11000"/>
            </a:lvl4pPr>
            <a:lvl5pPr>
              <a:defRPr sz="11000"/>
            </a:lvl5pPr>
            <a:lvl6pPr>
              <a:defRPr sz="11000"/>
            </a:lvl6pPr>
            <a:lvl7pPr>
              <a:defRPr sz="11000"/>
            </a:lvl7pPr>
            <a:lvl8pPr>
              <a:defRPr sz="11000"/>
            </a:lvl8pPr>
            <a:lvl9pPr>
              <a:defRPr sz="1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9184656"/>
            <a:ext cx="14439902" cy="30022803"/>
          </a:xfrm>
        </p:spPr>
        <p:txBody>
          <a:bodyPr/>
          <a:lstStyle>
            <a:lvl1pPr marL="0" indent="0">
              <a:buNone/>
              <a:defRPr sz="7700"/>
            </a:lvl1pPr>
            <a:lvl2pPr marL="2505528" indent="0">
              <a:buNone/>
              <a:defRPr sz="6600"/>
            </a:lvl2pPr>
            <a:lvl3pPr marL="5011055" indent="0">
              <a:buNone/>
              <a:defRPr sz="5500"/>
            </a:lvl3pPr>
            <a:lvl4pPr marL="7516583" indent="0">
              <a:buNone/>
              <a:defRPr sz="4900"/>
            </a:lvl4pPr>
            <a:lvl5pPr marL="10022111" indent="0">
              <a:buNone/>
              <a:defRPr sz="4900"/>
            </a:lvl5pPr>
            <a:lvl6pPr marL="12527633" indent="0">
              <a:buNone/>
              <a:defRPr sz="4900"/>
            </a:lvl6pPr>
            <a:lvl7pPr marL="15033160" indent="0">
              <a:buNone/>
              <a:defRPr sz="4900"/>
            </a:lvl7pPr>
            <a:lvl8pPr marL="17538688" indent="0">
              <a:buNone/>
              <a:defRPr sz="4900"/>
            </a:lvl8pPr>
            <a:lvl9pPr marL="20044216" indent="0">
              <a:buNone/>
              <a:defRPr sz="4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1257076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30723840"/>
            <a:ext cx="26334720" cy="3627123"/>
          </a:xfrm>
        </p:spPr>
        <p:txBody>
          <a:bodyPr anchor="b"/>
          <a:lstStyle>
            <a:lvl1pPr algn="l">
              <a:defRPr sz="11000" b="1"/>
            </a:lvl1pPr>
          </a:lstStyle>
          <a:p>
            <a:r>
              <a:rPr lang="en-US" smtClean="0"/>
              <a:t>Click to edit Master title style</a:t>
            </a:r>
            <a:endParaRPr lang="en-US"/>
          </a:p>
        </p:txBody>
      </p:sp>
      <p:sp>
        <p:nvSpPr>
          <p:cNvPr id="3" name="Picture Placeholder 2"/>
          <p:cNvSpPr>
            <a:spLocks noGrp="1"/>
          </p:cNvSpPr>
          <p:nvPr>
            <p:ph type="pic" idx="1"/>
          </p:nvPr>
        </p:nvSpPr>
        <p:spPr>
          <a:xfrm>
            <a:off x="8602982" y="3921760"/>
            <a:ext cx="26334720" cy="26334720"/>
          </a:xfrm>
        </p:spPr>
        <p:txBody>
          <a:bodyPr/>
          <a:lstStyle>
            <a:lvl1pPr marL="0" indent="0">
              <a:buNone/>
              <a:defRPr sz="17600"/>
            </a:lvl1pPr>
            <a:lvl2pPr marL="2505528" indent="0">
              <a:buNone/>
              <a:defRPr sz="15400"/>
            </a:lvl2pPr>
            <a:lvl3pPr marL="5011055" indent="0">
              <a:buNone/>
              <a:defRPr sz="13200"/>
            </a:lvl3pPr>
            <a:lvl4pPr marL="7516583" indent="0">
              <a:buNone/>
              <a:defRPr sz="11000"/>
            </a:lvl4pPr>
            <a:lvl5pPr marL="10022111" indent="0">
              <a:buNone/>
              <a:defRPr sz="11000"/>
            </a:lvl5pPr>
            <a:lvl6pPr marL="12527633" indent="0">
              <a:buNone/>
              <a:defRPr sz="11000"/>
            </a:lvl6pPr>
            <a:lvl7pPr marL="15033160" indent="0">
              <a:buNone/>
              <a:defRPr sz="11000"/>
            </a:lvl7pPr>
            <a:lvl8pPr marL="17538688" indent="0">
              <a:buNone/>
              <a:defRPr sz="11000"/>
            </a:lvl8pPr>
            <a:lvl9pPr marL="20044216" indent="0">
              <a:buNone/>
              <a:defRPr sz="11000"/>
            </a:lvl9pPr>
          </a:lstStyle>
          <a:p>
            <a:endParaRPr lang="en-US" dirty="0"/>
          </a:p>
        </p:txBody>
      </p:sp>
      <p:sp>
        <p:nvSpPr>
          <p:cNvPr id="4" name="Text Placeholder 3"/>
          <p:cNvSpPr>
            <a:spLocks noGrp="1"/>
          </p:cNvSpPr>
          <p:nvPr>
            <p:ph type="body" sz="half" idx="2"/>
          </p:nvPr>
        </p:nvSpPr>
        <p:spPr>
          <a:xfrm>
            <a:off x="8602982" y="34350963"/>
            <a:ext cx="26334720" cy="5151117"/>
          </a:xfrm>
        </p:spPr>
        <p:txBody>
          <a:bodyPr/>
          <a:lstStyle>
            <a:lvl1pPr marL="0" indent="0">
              <a:buNone/>
              <a:defRPr sz="7700"/>
            </a:lvl1pPr>
            <a:lvl2pPr marL="2505528" indent="0">
              <a:buNone/>
              <a:defRPr sz="6600"/>
            </a:lvl2pPr>
            <a:lvl3pPr marL="5011055" indent="0">
              <a:buNone/>
              <a:defRPr sz="5500"/>
            </a:lvl3pPr>
            <a:lvl4pPr marL="7516583" indent="0">
              <a:buNone/>
              <a:defRPr sz="4900"/>
            </a:lvl4pPr>
            <a:lvl5pPr marL="10022111" indent="0">
              <a:buNone/>
              <a:defRPr sz="4900"/>
            </a:lvl5pPr>
            <a:lvl6pPr marL="12527633" indent="0">
              <a:buNone/>
              <a:defRPr sz="4900"/>
            </a:lvl6pPr>
            <a:lvl7pPr marL="15033160" indent="0">
              <a:buNone/>
              <a:defRPr sz="4900"/>
            </a:lvl7pPr>
            <a:lvl8pPr marL="17538688" indent="0">
              <a:buNone/>
              <a:defRPr sz="4900"/>
            </a:lvl8pPr>
            <a:lvl9pPr marL="20044216" indent="0">
              <a:buNone/>
              <a:defRPr sz="4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385177-B235-4435-9915-635BF601FB95}" type="datetimeFigureOut">
              <a:rPr lang="en-US" smtClean="0"/>
              <a:pPr/>
              <a:t>9/17/2012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619450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757683"/>
            <a:ext cx="39502080" cy="7315200"/>
          </a:xfrm>
          <a:prstGeom prst="rect">
            <a:avLst/>
          </a:prstGeom>
        </p:spPr>
        <p:txBody>
          <a:bodyPr vert="horz" lIns="501108" tIns="250554" rIns="501108" bIns="25055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10241296"/>
            <a:ext cx="39502080" cy="28966163"/>
          </a:xfrm>
          <a:prstGeom prst="rect">
            <a:avLst/>
          </a:prstGeom>
        </p:spPr>
        <p:txBody>
          <a:bodyPr vert="horz" lIns="501108" tIns="250554" rIns="501108" bIns="2505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40680643"/>
            <a:ext cx="10241280" cy="2336800"/>
          </a:xfrm>
          <a:prstGeom prst="rect">
            <a:avLst/>
          </a:prstGeom>
        </p:spPr>
        <p:txBody>
          <a:bodyPr vert="horz" lIns="501108" tIns="250554" rIns="501108" bIns="250554" rtlCol="0" anchor="ctr"/>
          <a:lstStyle>
            <a:lvl1pPr algn="l">
              <a:defRPr sz="6600">
                <a:solidFill>
                  <a:schemeClr val="tx1">
                    <a:tint val="75000"/>
                  </a:schemeClr>
                </a:solidFill>
              </a:defRPr>
            </a:lvl1pPr>
          </a:lstStyle>
          <a:p>
            <a:fld id="{D6385177-B235-4435-9915-635BF601FB95}" type="datetimeFigureOut">
              <a:rPr lang="en-US" smtClean="0"/>
              <a:pPr/>
              <a:t>9/17/2012</a:t>
            </a:fld>
            <a:endParaRPr lang="en-US" dirty="0"/>
          </a:p>
        </p:txBody>
      </p:sp>
      <p:sp>
        <p:nvSpPr>
          <p:cNvPr id="5" name="Footer Placeholder 4"/>
          <p:cNvSpPr>
            <a:spLocks noGrp="1"/>
          </p:cNvSpPr>
          <p:nvPr>
            <p:ph type="ftr" sz="quarter" idx="3"/>
          </p:nvPr>
        </p:nvSpPr>
        <p:spPr>
          <a:xfrm>
            <a:off x="14996160" y="40680643"/>
            <a:ext cx="13898880" cy="2336800"/>
          </a:xfrm>
          <a:prstGeom prst="rect">
            <a:avLst/>
          </a:prstGeom>
        </p:spPr>
        <p:txBody>
          <a:bodyPr vert="horz" lIns="501108" tIns="250554" rIns="501108" bIns="250554" rtlCol="0" anchor="ctr"/>
          <a:lstStyle>
            <a:lvl1pPr algn="ctr">
              <a:defRPr sz="6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40680643"/>
            <a:ext cx="10241280" cy="2336800"/>
          </a:xfrm>
          <a:prstGeom prst="rect">
            <a:avLst/>
          </a:prstGeom>
        </p:spPr>
        <p:txBody>
          <a:bodyPr vert="horz" lIns="501108" tIns="250554" rIns="501108" bIns="250554" rtlCol="0" anchor="ctr"/>
          <a:lstStyle>
            <a:lvl1pPr algn="r">
              <a:defRPr sz="6600">
                <a:solidFill>
                  <a:schemeClr val="tx1">
                    <a:tint val="75000"/>
                  </a:schemeClr>
                </a:solidFill>
              </a:defRPr>
            </a:lvl1pPr>
          </a:lstStyle>
          <a:p>
            <a:fld id="{47384DF8-9154-4E54-8198-7E3A4BF75AB6}" type="slidenum">
              <a:rPr lang="en-US" smtClean="0"/>
              <a:pPr/>
              <a:t>‹#›</a:t>
            </a:fld>
            <a:endParaRPr lang="en-US" dirty="0"/>
          </a:p>
        </p:txBody>
      </p:sp>
    </p:spTree>
    <p:extLst>
      <p:ext uri="{BB962C8B-B14F-4D97-AF65-F5344CB8AC3E}">
        <p14:creationId xmlns:p14="http://schemas.microsoft.com/office/powerpoint/2010/main" val="39833171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5011055" rtl="0" eaLnBrk="1" latinLnBrk="0" hangingPunct="1">
        <a:spcBef>
          <a:spcPct val="0"/>
        </a:spcBef>
        <a:buNone/>
        <a:defRPr sz="24100" kern="1200">
          <a:solidFill>
            <a:schemeClr val="tx1"/>
          </a:solidFill>
          <a:latin typeface="+mj-lt"/>
          <a:ea typeface="+mj-ea"/>
          <a:cs typeface="+mj-cs"/>
        </a:defRPr>
      </a:lvl1pPr>
    </p:titleStyle>
    <p:bodyStyle>
      <a:lvl1pPr marL="1879148" indent="-1879148" algn="l" defTabSz="5011055" rtl="0" eaLnBrk="1" latinLnBrk="0" hangingPunct="1">
        <a:spcBef>
          <a:spcPct val="20000"/>
        </a:spcBef>
        <a:buFont typeface="Arial" pitchFamily="34" charset="0"/>
        <a:buChar char="•"/>
        <a:defRPr sz="17600" kern="1200">
          <a:solidFill>
            <a:schemeClr val="tx1"/>
          </a:solidFill>
          <a:latin typeface="+mn-lt"/>
          <a:ea typeface="+mn-ea"/>
          <a:cs typeface="+mn-cs"/>
        </a:defRPr>
      </a:lvl1pPr>
      <a:lvl2pPr marL="4071487" indent="-1565959" algn="l" defTabSz="5011055" rtl="0" eaLnBrk="1" latinLnBrk="0" hangingPunct="1">
        <a:spcBef>
          <a:spcPct val="20000"/>
        </a:spcBef>
        <a:buFont typeface="Arial" pitchFamily="34" charset="0"/>
        <a:buChar char="–"/>
        <a:defRPr sz="15400" kern="1200">
          <a:solidFill>
            <a:schemeClr val="tx1"/>
          </a:solidFill>
          <a:latin typeface="+mn-lt"/>
          <a:ea typeface="+mn-ea"/>
          <a:cs typeface="+mn-cs"/>
        </a:defRPr>
      </a:lvl2pPr>
      <a:lvl3pPr marL="6263814" indent="-1252764" algn="l" defTabSz="5011055" rtl="0" eaLnBrk="1" latinLnBrk="0" hangingPunct="1">
        <a:spcBef>
          <a:spcPct val="20000"/>
        </a:spcBef>
        <a:buFont typeface="Arial" pitchFamily="34" charset="0"/>
        <a:buChar char="•"/>
        <a:defRPr sz="13200" kern="1200">
          <a:solidFill>
            <a:schemeClr val="tx1"/>
          </a:solidFill>
          <a:latin typeface="+mn-lt"/>
          <a:ea typeface="+mn-ea"/>
          <a:cs typeface="+mn-cs"/>
        </a:defRPr>
      </a:lvl3pPr>
      <a:lvl4pPr marL="8769347"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4pPr>
      <a:lvl5pPr marL="11274874"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5pPr>
      <a:lvl6pPr marL="13780402"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6pPr>
      <a:lvl7pPr marL="16285930"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7pPr>
      <a:lvl8pPr marL="18791457"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8pPr>
      <a:lvl9pPr marL="21296985" indent="-1252764" algn="l" defTabSz="5011055" rtl="0" eaLnBrk="1" latinLnBrk="0" hangingPunct="1">
        <a:spcBef>
          <a:spcPct val="20000"/>
        </a:spcBef>
        <a:buFont typeface="Arial" pitchFamily="34" charset="0"/>
        <a:buChar char="•"/>
        <a:defRPr sz="11000" kern="1200">
          <a:solidFill>
            <a:schemeClr val="tx1"/>
          </a:solidFill>
          <a:latin typeface="+mn-lt"/>
          <a:ea typeface="+mn-ea"/>
          <a:cs typeface="+mn-cs"/>
        </a:defRPr>
      </a:lvl9pPr>
    </p:bodyStyle>
    <p:otherStyle>
      <a:defPPr>
        <a:defRPr lang="en-US"/>
      </a:defPPr>
      <a:lvl1pPr marL="0" algn="l" defTabSz="5011055" rtl="0" eaLnBrk="1" latinLnBrk="0" hangingPunct="1">
        <a:defRPr sz="9900" kern="1200">
          <a:solidFill>
            <a:schemeClr val="tx1"/>
          </a:solidFill>
          <a:latin typeface="+mn-lt"/>
          <a:ea typeface="+mn-ea"/>
          <a:cs typeface="+mn-cs"/>
        </a:defRPr>
      </a:lvl1pPr>
      <a:lvl2pPr marL="2505528" algn="l" defTabSz="5011055" rtl="0" eaLnBrk="1" latinLnBrk="0" hangingPunct="1">
        <a:defRPr sz="9900" kern="1200">
          <a:solidFill>
            <a:schemeClr val="tx1"/>
          </a:solidFill>
          <a:latin typeface="+mn-lt"/>
          <a:ea typeface="+mn-ea"/>
          <a:cs typeface="+mn-cs"/>
        </a:defRPr>
      </a:lvl2pPr>
      <a:lvl3pPr marL="5011055" algn="l" defTabSz="5011055" rtl="0" eaLnBrk="1" latinLnBrk="0" hangingPunct="1">
        <a:defRPr sz="9900" kern="1200">
          <a:solidFill>
            <a:schemeClr val="tx1"/>
          </a:solidFill>
          <a:latin typeface="+mn-lt"/>
          <a:ea typeface="+mn-ea"/>
          <a:cs typeface="+mn-cs"/>
        </a:defRPr>
      </a:lvl3pPr>
      <a:lvl4pPr marL="7516583" algn="l" defTabSz="5011055" rtl="0" eaLnBrk="1" latinLnBrk="0" hangingPunct="1">
        <a:defRPr sz="9900" kern="1200">
          <a:solidFill>
            <a:schemeClr val="tx1"/>
          </a:solidFill>
          <a:latin typeface="+mn-lt"/>
          <a:ea typeface="+mn-ea"/>
          <a:cs typeface="+mn-cs"/>
        </a:defRPr>
      </a:lvl4pPr>
      <a:lvl5pPr marL="10022111" algn="l" defTabSz="5011055" rtl="0" eaLnBrk="1" latinLnBrk="0" hangingPunct="1">
        <a:defRPr sz="9900" kern="1200">
          <a:solidFill>
            <a:schemeClr val="tx1"/>
          </a:solidFill>
          <a:latin typeface="+mn-lt"/>
          <a:ea typeface="+mn-ea"/>
          <a:cs typeface="+mn-cs"/>
        </a:defRPr>
      </a:lvl5pPr>
      <a:lvl6pPr marL="12527633" algn="l" defTabSz="5011055" rtl="0" eaLnBrk="1" latinLnBrk="0" hangingPunct="1">
        <a:defRPr sz="9900" kern="1200">
          <a:solidFill>
            <a:schemeClr val="tx1"/>
          </a:solidFill>
          <a:latin typeface="+mn-lt"/>
          <a:ea typeface="+mn-ea"/>
          <a:cs typeface="+mn-cs"/>
        </a:defRPr>
      </a:lvl6pPr>
      <a:lvl7pPr marL="15033160" algn="l" defTabSz="5011055" rtl="0" eaLnBrk="1" latinLnBrk="0" hangingPunct="1">
        <a:defRPr sz="9900" kern="1200">
          <a:solidFill>
            <a:schemeClr val="tx1"/>
          </a:solidFill>
          <a:latin typeface="+mn-lt"/>
          <a:ea typeface="+mn-ea"/>
          <a:cs typeface="+mn-cs"/>
        </a:defRPr>
      </a:lvl7pPr>
      <a:lvl8pPr marL="17538688" algn="l" defTabSz="5011055" rtl="0" eaLnBrk="1" latinLnBrk="0" hangingPunct="1">
        <a:defRPr sz="9900" kern="1200">
          <a:solidFill>
            <a:schemeClr val="tx1"/>
          </a:solidFill>
          <a:latin typeface="+mn-lt"/>
          <a:ea typeface="+mn-ea"/>
          <a:cs typeface="+mn-cs"/>
        </a:defRPr>
      </a:lvl8pPr>
      <a:lvl9pPr marL="20044216" algn="l" defTabSz="5011055" rtl="0" eaLnBrk="1" latinLnBrk="0" hangingPunct="1">
        <a:defRPr sz="9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ascu.org/programs/adp/about.htm" TargetMode="External"/><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3.tif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1066803"/>
            <a:ext cx="41910000" cy="4308823"/>
          </a:xfrm>
          <a:prstGeom prst="rect">
            <a:avLst/>
          </a:prstGeom>
          <a:noFill/>
          <a:ln>
            <a:solidFill>
              <a:schemeClr val="tx2"/>
            </a:solidFill>
            <a:prstDash val="solid"/>
          </a:ln>
        </p:spPr>
        <p:txBody>
          <a:bodyPr wrap="square" lIns="91392" tIns="45696" rIns="91392" bIns="45696" rtlCol="0">
            <a:spAutoFit/>
          </a:bodyPr>
          <a:lstStyle/>
          <a:p>
            <a:pPr algn="ctr"/>
            <a:r>
              <a:rPr lang="en-US" sz="8200" b="1" dirty="0" smtClean="0"/>
              <a:t>iLEAD: A Comprehensive </a:t>
            </a:r>
            <a:r>
              <a:rPr lang="en-US" sz="8200" b="1" dirty="0"/>
              <a:t>T</a:t>
            </a:r>
            <a:r>
              <a:rPr lang="en-US" sz="8200" b="1" dirty="0" smtClean="0"/>
              <a:t>ransfer </a:t>
            </a:r>
            <a:r>
              <a:rPr lang="en-US" sz="8200" b="1" dirty="0"/>
              <a:t>E</a:t>
            </a:r>
            <a:r>
              <a:rPr lang="en-US" sz="8200" b="1" dirty="0" smtClean="0"/>
              <a:t>xperience </a:t>
            </a:r>
            <a:r>
              <a:rPr lang="en-US" sz="8200" b="1" dirty="0"/>
              <a:t>P</a:t>
            </a:r>
            <a:r>
              <a:rPr lang="en-US" sz="8200" b="1" dirty="0" smtClean="0"/>
              <a:t>rogram </a:t>
            </a:r>
          </a:p>
          <a:p>
            <a:pPr algn="ctr"/>
            <a:r>
              <a:rPr lang="en-US" sz="8200" b="1" dirty="0" smtClean="0"/>
              <a:t>with a Focus on Civic </a:t>
            </a:r>
            <a:r>
              <a:rPr lang="en-US" sz="8200" b="1" dirty="0"/>
              <a:t>L</a:t>
            </a:r>
            <a:r>
              <a:rPr lang="en-US" sz="8200" b="1" dirty="0" smtClean="0"/>
              <a:t>eadership, Engagement and Democracy</a:t>
            </a:r>
            <a:endParaRPr lang="en-US" sz="8200" b="1" dirty="0"/>
          </a:p>
          <a:p>
            <a:pPr algn="ctr"/>
            <a:r>
              <a:rPr lang="en-US" sz="5500" dirty="0" smtClean="0"/>
              <a:t>Katherine Nordyke, MLS</a:t>
            </a:r>
            <a:r>
              <a:rPr lang="en-US" sz="5500" baseline="30000" dirty="0" smtClean="0"/>
              <a:t>1</a:t>
            </a:r>
            <a:r>
              <a:rPr lang="en-US" sz="5500" dirty="0"/>
              <a:t> </a:t>
            </a:r>
            <a:r>
              <a:rPr lang="en-US" sz="5500" dirty="0" smtClean="0"/>
              <a:t>and Amy Carmack, MA, MS</a:t>
            </a:r>
            <a:r>
              <a:rPr lang="en-US" sz="5500" baseline="30000" dirty="0" smtClean="0"/>
              <a:t>2</a:t>
            </a:r>
            <a:endParaRPr lang="en-US" sz="5500" dirty="0"/>
          </a:p>
          <a:p>
            <a:pPr algn="ctr"/>
            <a:r>
              <a:rPr lang="en-US" sz="5500" dirty="0" smtClean="0"/>
              <a:t>Missouri State University</a:t>
            </a:r>
            <a:r>
              <a:rPr lang="en-US" sz="5500" baseline="30000" dirty="0" smtClean="0"/>
              <a:t>1</a:t>
            </a:r>
            <a:r>
              <a:rPr lang="en-US" sz="5500" dirty="0" smtClean="0"/>
              <a:t> </a:t>
            </a:r>
            <a:r>
              <a:rPr lang="en-US" sz="5500" dirty="0"/>
              <a:t>, University of Kansas Medical </a:t>
            </a:r>
            <a:r>
              <a:rPr lang="en-US" sz="5500" dirty="0" smtClean="0"/>
              <a:t>Center</a:t>
            </a:r>
            <a:r>
              <a:rPr lang="en-US" sz="5500" baseline="30000" dirty="0" smtClean="0"/>
              <a:t>2</a:t>
            </a:r>
            <a:endParaRPr lang="en-US" sz="5500" dirty="0"/>
          </a:p>
        </p:txBody>
      </p:sp>
      <p:sp>
        <p:nvSpPr>
          <p:cNvPr id="6" name="TextBox 5"/>
          <p:cNvSpPr txBox="1"/>
          <p:nvPr/>
        </p:nvSpPr>
        <p:spPr>
          <a:xfrm flipH="1">
            <a:off x="1066800" y="5807899"/>
            <a:ext cx="10210800" cy="3939492"/>
          </a:xfrm>
          <a:prstGeom prst="rect">
            <a:avLst/>
          </a:prstGeom>
          <a:noFill/>
          <a:ln w="38100" cmpd="sng">
            <a:noFill/>
          </a:ln>
        </p:spPr>
        <p:txBody>
          <a:bodyPr wrap="square" lIns="91392" tIns="45696" rIns="91392" bIns="45696" rtlCol="0">
            <a:spAutoFit/>
          </a:bodyPr>
          <a:lstStyle/>
          <a:p>
            <a:pPr algn="ctr"/>
            <a:r>
              <a:rPr lang="en-US" sz="4000" b="1" dirty="0" smtClean="0">
                <a:latin typeface="Book Antiqua" pitchFamily="18" charset="0"/>
              </a:rPr>
              <a:t>ABSTRACT</a:t>
            </a:r>
            <a:endParaRPr lang="en-US" sz="4000" b="1" dirty="0">
              <a:latin typeface="Book Antiqua" pitchFamily="18" charset="0"/>
            </a:endParaRPr>
          </a:p>
          <a:p>
            <a:r>
              <a:rPr lang="en-US" sz="3500" dirty="0" smtClean="0">
                <a:latin typeface="Book Antiqua" pitchFamily="18" charset="0"/>
              </a:rPr>
              <a:t>This </a:t>
            </a:r>
            <a:r>
              <a:rPr lang="en-US" sz="3500" dirty="0">
                <a:latin typeface="Book Antiqua" pitchFamily="18" charset="0"/>
              </a:rPr>
              <a:t>poster presentation describes a program that is based on the need to provide support to transfer college students through a comprehensive transfer experience program, with special focus on increasing knowledge and awareness of civic engagement, leadership, and democracy</a:t>
            </a:r>
            <a:r>
              <a:rPr lang="en-US" sz="3500" dirty="0" smtClean="0">
                <a:latin typeface="Book Antiqua" pitchFamily="18" charset="0"/>
              </a:rPr>
              <a:t>.</a:t>
            </a:r>
            <a:endParaRPr lang="en-US" sz="3500" dirty="0">
              <a:latin typeface="Book Antiqua" pitchFamily="18" charset="0"/>
            </a:endParaRPr>
          </a:p>
        </p:txBody>
      </p:sp>
      <p:sp>
        <p:nvSpPr>
          <p:cNvPr id="7" name="TextBox 6"/>
          <p:cNvSpPr txBox="1"/>
          <p:nvPr/>
        </p:nvSpPr>
        <p:spPr>
          <a:xfrm>
            <a:off x="1066802" y="10363200"/>
            <a:ext cx="10210800" cy="30162055"/>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rPr>
              <a:t>BACKGROUND</a:t>
            </a:r>
          </a:p>
          <a:p>
            <a:r>
              <a:rPr lang="en-US" sz="3600" dirty="0">
                <a:latin typeface="Book Antiqua" pitchFamily="18" charset="0"/>
              </a:rPr>
              <a:t>As reported in Leadership Exchange (Jacobs &amp; Marling, 2011), the National Center for Education Statistics found at least 60% of college graduates will attend more than one institution during their academic career. Transfer students may have familiarity with critical thinking, communication, and interpersonal relationship development from previous education experiences, but they may lack exposure, understanding, and practice with civic engagement, leadership, and democracy.</a:t>
            </a:r>
          </a:p>
          <a:p>
            <a:r>
              <a:rPr lang="en-US" sz="3600" dirty="0">
                <a:latin typeface="Book Antiqua" pitchFamily="18" charset="0"/>
              </a:rPr>
              <a:t> </a:t>
            </a:r>
          </a:p>
          <a:p>
            <a:r>
              <a:rPr lang="en-US" sz="3600" dirty="0">
                <a:latin typeface="Book Antiqua" pitchFamily="18" charset="0"/>
              </a:rPr>
              <a:t>Much of the research on experience programs focus on first-year experiences, courses, and objectives. There is no known research on the impacts or effects of transfer-year experience programs; however, conclusions from first-year experience programs can be assumed because the intent and nature of such programs are remarkably similar. These programs seek to foster critical thinking, develop ethical and moral decision making, and create and nurture peer and professional relationships (Barefoot, 2000).</a:t>
            </a:r>
          </a:p>
          <a:p>
            <a:r>
              <a:rPr lang="en-US" sz="3600" dirty="0">
                <a:latin typeface="Book Antiqua" pitchFamily="18" charset="0"/>
              </a:rPr>
              <a:t> </a:t>
            </a:r>
          </a:p>
          <a:p>
            <a:r>
              <a:rPr lang="en-US" sz="3600" dirty="0">
                <a:latin typeface="Book Antiqua" pitchFamily="18" charset="0"/>
              </a:rPr>
              <a:t>Overwhelmingly, researchers found that students who participated in first-year experience programs showed increased communication, advanced active learning, relationship development, increased grade point averages, and diversity appreciation (Keup &amp; Barefoot, 2005; Lang, 2007; Strake, Harth, &amp; Sirianni, 2001). Additionally, first-year programs that are embedded into the general education curriculum, as this plan proposes, increase civic knowledge and encourage critical thinking through experiential learning opportunities (Camarena, Saltarelli, &amp; Lung, 2006).</a:t>
            </a:r>
          </a:p>
          <a:p>
            <a:r>
              <a:rPr lang="en-US" sz="3600" dirty="0">
                <a:latin typeface="Book Antiqua" pitchFamily="18" charset="0"/>
              </a:rPr>
              <a:t> </a:t>
            </a:r>
          </a:p>
          <a:p>
            <a:r>
              <a:rPr lang="en-US" sz="3600" dirty="0">
                <a:latin typeface="Book Antiqua" pitchFamily="18" charset="0"/>
              </a:rPr>
              <a:t>Moreover, creating active citizenship is an important task for universities. Many institutions are committed to graduating students that are civically minded, engaged in their community, and understand the importance of service. First-time entering freshman are often introduced to these elements in their first-year experience class, but students who transfer may not have begun to develop these essential skills. More important, there is a void in the higher education literature regarding the effect of civic engagement on transfer students</a:t>
            </a:r>
            <a:r>
              <a:rPr lang="en-US" sz="3600" dirty="0" smtClean="0">
                <a:latin typeface="Book Antiqua" pitchFamily="18" charset="0"/>
              </a:rPr>
              <a:t>. With </a:t>
            </a:r>
            <a:r>
              <a:rPr lang="en-US" sz="3600" dirty="0">
                <a:latin typeface="Book Antiqua" pitchFamily="18" charset="0"/>
              </a:rPr>
              <a:t>a growing number of transfer students, it is imperative to explore the needs for this unique set of students. </a:t>
            </a:r>
          </a:p>
          <a:p>
            <a:r>
              <a:rPr lang="en-US" sz="4000" dirty="0"/>
              <a:t> </a:t>
            </a:r>
          </a:p>
          <a:p>
            <a:endParaRPr lang="en-US" sz="3800" dirty="0"/>
          </a:p>
        </p:txBody>
      </p:sp>
      <p:sp>
        <p:nvSpPr>
          <p:cNvPr id="10" name="TextBox 9"/>
          <p:cNvSpPr txBox="1"/>
          <p:nvPr/>
        </p:nvSpPr>
        <p:spPr>
          <a:xfrm flipH="1">
            <a:off x="11849100" y="5940883"/>
            <a:ext cx="19926300" cy="18466545"/>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rPr>
              <a:t>iLEAD</a:t>
            </a:r>
            <a:endParaRPr lang="en-US" sz="3800" dirty="0"/>
          </a:p>
          <a:p>
            <a:r>
              <a:rPr lang="en-US" sz="3600" dirty="0">
                <a:latin typeface="Book Antiqua" pitchFamily="18" charset="0"/>
              </a:rPr>
              <a:t>iLEAD (Leadership, Engagement, and Democracy) focuses on cultivating civic engagement skills through civic leadership activities, service-learning, and democratic class instruction. The iLEAD program can be implemented during a one-semester course (Track 1) or a two-semester course (Track 2).</a:t>
            </a:r>
          </a:p>
          <a:p>
            <a:pPr marL="571500" lvl="0" indent="-571500">
              <a:buFont typeface="Arial" pitchFamily="34" charset="0"/>
              <a:buChar char="•"/>
            </a:pPr>
            <a:r>
              <a:rPr lang="en-US" sz="3600" b="1" dirty="0">
                <a:latin typeface="Book Antiqua" pitchFamily="18" charset="0"/>
              </a:rPr>
              <a:t>Leadership</a:t>
            </a:r>
            <a:r>
              <a:rPr lang="en-US" sz="3600" dirty="0">
                <a:latin typeface="Book Antiqua" pitchFamily="18" charset="0"/>
              </a:rPr>
              <a:t> – Students will gain leadership experience through membership in student and campus organizations, and service-learning projects. Students will prepare self-reflections on the experience and present projects during transfer success workshops (or similar </a:t>
            </a:r>
            <a:r>
              <a:rPr lang="en-US" sz="3600" dirty="0" smtClean="0">
                <a:latin typeface="Book Antiqua" pitchFamily="18" charset="0"/>
              </a:rPr>
              <a:t>events). </a:t>
            </a:r>
            <a:r>
              <a:rPr lang="en-US" sz="3600" dirty="0">
                <a:latin typeface="Book Antiqua" pitchFamily="18" charset="0"/>
              </a:rPr>
              <a:t>Through this program, students will engage in service-learning and leadership programming for one or two semesters. However, educators should note that research suggests students will not make a lasting dedication to civic leadership and engagement if they are not exposed to activities for more than 6 months (Astin, Sax, &amp; Avalos, 1999; Myers-Lipton, 1998). We recognize that many administrators and educators are pressed for resources, and have created two different tracks for implementation.</a:t>
            </a:r>
          </a:p>
          <a:p>
            <a:pPr marL="571500" lvl="0" indent="-571500">
              <a:buFont typeface="Arial" pitchFamily="34" charset="0"/>
              <a:buChar char="•"/>
            </a:pPr>
            <a:r>
              <a:rPr lang="en-US" sz="3600" b="1" dirty="0" smtClean="0">
                <a:latin typeface="Book Antiqua" pitchFamily="18" charset="0"/>
              </a:rPr>
              <a:t>Engagement</a:t>
            </a:r>
            <a:r>
              <a:rPr lang="en-US" sz="3600" dirty="0" smtClean="0">
                <a:latin typeface="Book Antiqua" pitchFamily="18" charset="0"/>
              </a:rPr>
              <a:t> – Engagement with campus, community, and national activities is a key element in creating the active citizen. In the iLEAD initiative, students will engage in various citizenship activities that promote diversity, awareness, and active learning. Students will receive introduction to citizenship activities during the course, and self-reflection and transformative learning will  be used to process the experience. Civic engagement is vital because it directly impacts academic excellence, leadership development, promoting diversity and understanding, critical thinking, interpersonal skills, and moral development (Astin &amp; Sax, 1998; Pascarella, Ethington, &amp; Smart, 1988; Spiezio, Baker, &amp; Boland, 2005).</a:t>
            </a:r>
          </a:p>
          <a:p>
            <a:pPr marL="571500" lvl="0" indent="-571500">
              <a:buFont typeface="Arial" pitchFamily="34" charset="0"/>
              <a:buChar char="•"/>
            </a:pPr>
            <a:r>
              <a:rPr lang="en-US" sz="3600" b="1" dirty="0" smtClean="0">
                <a:latin typeface="Book Antiqua" pitchFamily="18" charset="0"/>
              </a:rPr>
              <a:t>Democracy</a:t>
            </a:r>
            <a:r>
              <a:rPr lang="en-US" sz="3600" dirty="0" smtClean="0">
                <a:latin typeface="Book Antiqua" pitchFamily="18" charset="0"/>
              </a:rPr>
              <a:t> </a:t>
            </a:r>
            <a:r>
              <a:rPr lang="en-US" sz="3600" dirty="0">
                <a:latin typeface="Book Antiqua" pitchFamily="18" charset="0"/>
              </a:rPr>
              <a:t>– Bok (2006) argues that producing informed, active citizens has been a goal of higher education since the 1960s. However, Bok (2006) also notes that students are less engaged or interested in civic engagement and democracy than past generations. Pairing with the American Democracy project, transfer students will implement and participate in eCitizenship, Constitution Days, and voting procedures on campus. One of the most important skills students will learn is how to take initiative to create, develop, and implement programs and activities to help their communities develop into civic havens for change. Including experiential learning activities will take the ideas of civic responsibility and democracy out of the classroom so students can see democracy in action.</a:t>
            </a:r>
          </a:p>
          <a:p>
            <a:endParaRPr lang="en-US" sz="3800" dirty="0"/>
          </a:p>
        </p:txBody>
      </p:sp>
      <p:sp>
        <p:nvSpPr>
          <p:cNvPr id="19" name="TextBox 18"/>
          <p:cNvSpPr txBox="1"/>
          <p:nvPr/>
        </p:nvSpPr>
        <p:spPr>
          <a:xfrm flipH="1">
            <a:off x="11849100" y="33756600"/>
            <a:ext cx="19202400" cy="7386589"/>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rPr>
              <a:t>RESEARCH</a:t>
            </a:r>
          </a:p>
          <a:p>
            <a:r>
              <a:rPr lang="en-US" sz="3600" b="1" dirty="0" smtClean="0">
                <a:latin typeface="Book Antiqua" pitchFamily="18" charset="0"/>
              </a:rPr>
              <a:t>Project 1</a:t>
            </a:r>
            <a:r>
              <a:rPr lang="en-US" sz="3600" dirty="0" smtClean="0">
                <a:latin typeface="Book Antiqua" pitchFamily="18" charset="0"/>
              </a:rPr>
              <a:t>: The purpose of this qualitative study is to explore leadership development in transfer students enrolled in iLEAD.</a:t>
            </a:r>
          </a:p>
          <a:p>
            <a:endParaRPr lang="en-US" sz="3600" dirty="0">
              <a:latin typeface="Book Antiqua" pitchFamily="18" charset="0"/>
            </a:endParaRPr>
          </a:p>
          <a:p>
            <a:r>
              <a:rPr lang="en-US" sz="3600" b="1" dirty="0" smtClean="0">
                <a:latin typeface="Book Antiqua" pitchFamily="18" charset="0"/>
              </a:rPr>
              <a:t>Project 2</a:t>
            </a:r>
            <a:r>
              <a:rPr lang="en-US" sz="3600" dirty="0" smtClean="0">
                <a:latin typeface="Book Antiqua" pitchFamily="18" charset="0"/>
              </a:rPr>
              <a:t>: The purpose of this </a:t>
            </a:r>
            <a:r>
              <a:rPr lang="en-US" sz="3600" dirty="0" smtClean="0">
                <a:latin typeface="Book Antiqua" pitchFamily="18" charset="0"/>
              </a:rPr>
              <a:t>quasi-experimental </a:t>
            </a:r>
            <a:r>
              <a:rPr lang="en-US" sz="3600" dirty="0" smtClean="0">
                <a:latin typeface="Book Antiqua" pitchFamily="18" charset="0"/>
              </a:rPr>
              <a:t>survey study is to examine the impact iLEAD has on transfer student retention and academic success (GPA, number of hours enrolled, number of hours completed, etc.).</a:t>
            </a:r>
          </a:p>
          <a:p>
            <a:endParaRPr lang="en-US" sz="3600" dirty="0">
              <a:latin typeface="Book Antiqua" pitchFamily="18" charset="0"/>
            </a:endParaRPr>
          </a:p>
          <a:p>
            <a:r>
              <a:rPr lang="en-US" sz="3600" b="1" dirty="0" smtClean="0">
                <a:latin typeface="Book Antiqua" pitchFamily="18" charset="0"/>
              </a:rPr>
              <a:t>Project 3</a:t>
            </a:r>
            <a:r>
              <a:rPr lang="en-US" sz="3600" dirty="0" smtClean="0">
                <a:latin typeface="Book Antiqua" pitchFamily="18" charset="0"/>
              </a:rPr>
              <a:t>: The intent of this concurrent mixed methods study is to discover the civic attitudes of transfer students. Using interviews and the Civic Attitudes Survey, we will examine the relationship between iLEAD students and civic attitudes, and compare the civic attitudes and civic involvement to transfer students not participating in iLEAD.</a:t>
            </a:r>
            <a:endParaRPr lang="en-US" sz="3600" dirty="0">
              <a:latin typeface="Book Antiqua" pitchFamily="18" charset="0"/>
            </a:endParaRPr>
          </a:p>
          <a:p>
            <a:pPr algn="ctr"/>
            <a:endParaRPr lang="en-US" sz="3800" dirty="0"/>
          </a:p>
        </p:txBody>
      </p:sp>
      <p:sp>
        <p:nvSpPr>
          <p:cNvPr id="20" name="TextBox 19"/>
          <p:cNvSpPr txBox="1"/>
          <p:nvPr/>
        </p:nvSpPr>
        <p:spPr>
          <a:xfrm>
            <a:off x="32613600" y="20569902"/>
            <a:ext cx="9982200" cy="4001047"/>
          </a:xfrm>
          <a:prstGeom prst="rect">
            <a:avLst/>
          </a:prstGeom>
          <a:noFill/>
          <a:ln w="38100">
            <a:noFill/>
          </a:ln>
        </p:spPr>
        <p:txBody>
          <a:bodyPr wrap="square" lIns="91392" tIns="45696" rIns="91392" bIns="45696" rtlCol="0">
            <a:spAutoFit/>
          </a:bodyPr>
          <a:lstStyle/>
          <a:p>
            <a:pPr algn="ctr"/>
            <a:r>
              <a:rPr lang="en-US" sz="3800" b="1" dirty="0" smtClean="0">
                <a:latin typeface="Book Antiqua" pitchFamily="18" charset="0"/>
              </a:rPr>
              <a:t>FUTURE PLANS</a:t>
            </a:r>
          </a:p>
          <a:p>
            <a:pPr marL="571500" indent="-571500">
              <a:buFont typeface="Arial" pitchFamily="34" charset="0"/>
              <a:buChar char="•"/>
            </a:pPr>
            <a:r>
              <a:rPr lang="en-US" sz="3600" dirty="0" smtClean="0">
                <a:latin typeface="Book Antiqua" pitchFamily="18" charset="0"/>
              </a:rPr>
              <a:t>Implementing sections at Missouri State University</a:t>
            </a:r>
          </a:p>
          <a:p>
            <a:pPr marL="571500" indent="-571500">
              <a:buFont typeface="Arial" pitchFamily="34" charset="0"/>
              <a:buChar char="•"/>
            </a:pPr>
            <a:r>
              <a:rPr lang="en-US" sz="3600" dirty="0" smtClean="0">
                <a:latin typeface="Book Antiqua" pitchFamily="18" charset="0"/>
              </a:rPr>
              <a:t>Business department requested special section</a:t>
            </a:r>
          </a:p>
          <a:p>
            <a:pPr marL="571500" indent="-571500">
              <a:buFont typeface="Arial" pitchFamily="34" charset="0"/>
              <a:buChar char="•"/>
            </a:pPr>
            <a:r>
              <a:rPr lang="en-US" sz="3600" dirty="0" smtClean="0">
                <a:latin typeface="Book Antiqua" pitchFamily="18" charset="0"/>
              </a:rPr>
              <a:t>Looking for 5 other facilities to implement</a:t>
            </a:r>
          </a:p>
          <a:p>
            <a:pPr marL="571500" indent="-571500">
              <a:buFont typeface="Arial" pitchFamily="34" charset="0"/>
              <a:buChar char="•"/>
            </a:pPr>
            <a:r>
              <a:rPr lang="en-US" sz="3600" dirty="0" smtClean="0">
                <a:latin typeface="Book Antiqua" pitchFamily="18" charset="0"/>
              </a:rPr>
              <a:t>Go beyond transfer students</a:t>
            </a:r>
            <a:endParaRPr lang="en-US" sz="3600" dirty="0">
              <a:latin typeface="Book Antiqua" pitchFamily="18" charset="0"/>
            </a:endParaRPr>
          </a:p>
        </p:txBody>
      </p:sp>
      <p:sp>
        <p:nvSpPr>
          <p:cNvPr id="24" name="TextBox 23"/>
          <p:cNvSpPr txBox="1"/>
          <p:nvPr/>
        </p:nvSpPr>
        <p:spPr>
          <a:xfrm flipH="1">
            <a:off x="32613600" y="6033782"/>
            <a:ext cx="10287000" cy="4616600"/>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cs typeface="Times New Roman" pitchFamily="18" charset="0"/>
              </a:rPr>
              <a:t>ASSESSEMENT </a:t>
            </a:r>
          </a:p>
          <a:p>
            <a:pPr marL="571500" indent="-571500">
              <a:buFont typeface="Arial" pitchFamily="34" charset="0"/>
              <a:buChar char="•"/>
            </a:pPr>
            <a:r>
              <a:rPr lang="en-US" sz="3600" dirty="0" smtClean="0">
                <a:latin typeface="Book Antiqua" pitchFamily="18" charset="0"/>
                <a:cs typeface="Times New Roman" pitchFamily="18" charset="0"/>
              </a:rPr>
              <a:t>Start with needs assessment (Schuh &amp; Upcraft, 2001)</a:t>
            </a:r>
            <a:endParaRPr lang="en-US" sz="3600" dirty="0">
              <a:latin typeface="Book Antiqua" pitchFamily="18" charset="0"/>
              <a:cs typeface="Times New Roman" pitchFamily="18" charset="0"/>
            </a:endParaRPr>
          </a:p>
          <a:p>
            <a:pPr marL="571500" indent="-571500">
              <a:buFont typeface="Arial" pitchFamily="34" charset="0"/>
              <a:buChar char="•"/>
            </a:pPr>
            <a:r>
              <a:rPr lang="en-US" sz="3600" dirty="0" smtClean="0">
                <a:latin typeface="Book Antiqua" pitchFamily="18" charset="0"/>
                <a:cs typeface="Times New Roman" pitchFamily="18" charset="0"/>
              </a:rPr>
              <a:t>PSDA continuous improvement cycle</a:t>
            </a:r>
          </a:p>
          <a:p>
            <a:pPr marL="571500" indent="-571500">
              <a:buFont typeface="Arial" pitchFamily="34" charset="0"/>
              <a:buChar char="•"/>
            </a:pPr>
            <a:r>
              <a:rPr lang="en-US" sz="3600" dirty="0" smtClean="0">
                <a:latin typeface="Book Antiqua" pitchFamily="18" charset="0"/>
                <a:cs typeface="Times New Roman" pitchFamily="18" charset="0"/>
              </a:rPr>
              <a:t>Pre- and post-test survey to gauge effect of identified student outcomes (such as civic attitudes, GPA)</a:t>
            </a:r>
            <a:endParaRPr lang="en-US" sz="3600" dirty="0">
              <a:latin typeface="Book Antiqua" pitchFamily="18" charset="0"/>
              <a:cs typeface="Times New Roman" pitchFamily="18" charset="0"/>
            </a:endParaRPr>
          </a:p>
          <a:p>
            <a:pPr algn="ctr"/>
            <a:endParaRPr lang="en-US" sz="3800" dirty="0"/>
          </a:p>
        </p:txBody>
      </p:sp>
      <p:sp>
        <p:nvSpPr>
          <p:cNvPr id="30" name="TextBox 29"/>
          <p:cNvSpPr txBox="1"/>
          <p:nvPr/>
        </p:nvSpPr>
        <p:spPr>
          <a:xfrm flipH="1">
            <a:off x="32575500" y="10688482"/>
            <a:ext cx="10287000" cy="5139820"/>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rPr>
              <a:t>EVALUATION</a:t>
            </a:r>
          </a:p>
          <a:p>
            <a:pPr marL="571500" indent="-571500">
              <a:buFont typeface="Arial" pitchFamily="34" charset="0"/>
              <a:buChar char="•"/>
            </a:pPr>
            <a:r>
              <a:rPr lang="en-US" sz="3600" dirty="0" smtClean="0">
                <a:latin typeface="Book Antiqua" pitchFamily="18" charset="0"/>
              </a:rPr>
              <a:t>Formative and summative evaluations (Schuh &amp; Upcraft, 2001)</a:t>
            </a:r>
          </a:p>
          <a:p>
            <a:pPr marL="571500" indent="-571500">
              <a:buFont typeface="Arial" pitchFamily="34" charset="0"/>
              <a:buChar char="•"/>
            </a:pPr>
            <a:r>
              <a:rPr lang="en-US" sz="3600" dirty="0" smtClean="0">
                <a:latin typeface="Book Antiqua" pitchFamily="18" charset="0"/>
              </a:rPr>
              <a:t>Rossi, Freeman, &amp; Lipsey’s 1999 program evaluation model</a:t>
            </a:r>
          </a:p>
          <a:p>
            <a:pPr marL="571500" indent="-571500">
              <a:buFont typeface="Arial" pitchFamily="34" charset="0"/>
              <a:buChar char="•"/>
            </a:pPr>
            <a:r>
              <a:rPr lang="en-US" sz="3600" dirty="0" smtClean="0">
                <a:latin typeface="Book Antiqua" pitchFamily="18" charset="0"/>
              </a:rPr>
              <a:t>Interviews or focus groups</a:t>
            </a:r>
          </a:p>
          <a:p>
            <a:pPr marL="571500" indent="-571500">
              <a:buFont typeface="Arial" pitchFamily="34" charset="0"/>
              <a:buChar char="•"/>
            </a:pPr>
            <a:r>
              <a:rPr lang="en-US" sz="3600" dirty="0" smtClean="0">
                <a:latin typeface="Book Antiqua" pitchFamily="18" charset="0"/>
              </a:rPr>
              <a:t>Essays/reflections/journals</a:t>
            </a:r>
          </a:p>
          <a:p>
            <a:pPr marL="571500" indent="-571500">
              <a:buFont typeface="Arial" pitchFamily="34" charset="0"/>
              <a:buChar char="•"/>
            </a:pPr>
            <a:r>
              <a:rPr lang="en-US" sz="3600" dirty="0" smtClean="0">
                <a:latin typeface="Book Antiqua" pitchFamily="18" charset="0"/>
              </a:rPr>
              <a:t>Likert scale for student and faculty satisfaction</a:t>
            </a:r>
          </a:p>
          <a:p>
            <a:pPr marL="571500" indent="-571500">
              <a:buFont typeface="Arial" pitchFamily="34" charset="0"/>
              <a:buChar char="•"/>
            </a:pPr>
            <a:r>
              <a:rPr lang="en-US" sz="3600" dirty="0" smtClean="0">
                <a:latin typeface="Book Antiqua" pitchFamily="18" charset="0"/>
              </a:rPr>
              <a:t>Surveys</a:t>
            </a:r>
          </a:p>
        </p:txBody>
      </p:sp>
      <p:sp>
        <p:nvSpPr>
          <p:cNvPr id="31" name="TextBox 30"/>
          <p:cNvSpPr txBox="1"/>
          <p:nvPr/>
        </p:nvSpPr>
        <p:spPr>
          <a:xfrm>
            <a:off x="32613600" y="16535399"/>
            <a:ext cx="9982200" cy="3447049"/>
          </a:xfrm>
          <a:prstGeom prst="rect">
            <a:avLst/>
          </a:prstGeom>
          <a:noFill/>
          <a:ln w="38100">
            <a:noFill/>
          </a:ln>
        </p:spPr>
        <p:txBody>
          <a:bodyPr wrap="square" lIns="91392" tIns="45696" rIns="91392" bIns="45696" rtlCol="0">
            <a:spAutoFit/>
          </a:bodyPr>
          <a:lstStyle/>
          <a:p>
            <a:pPr algn="ctr"/>
            <a:r>
              <a:rPr lang="en-US" sz="4000" b="1" dirty="0" smtClean="0">
                <a:latin typeface="Book Antiqua" pitchFamily="18" charset="0"/>
              </a:rPr>
              <a:t>CHALLENGES</a:t>
            </a:r>
          </a:p>
          <a:p>
            <a:pPr marL="571500" indent="-571500">
              <a:buFont typeface="Arial" pitchFamily="34" charset="0"/>
              <a:buChar char="•"/>
            </a:pPr>
            <a:r>
              <a:rPr lang="en-US" sz="3600" dirty="0" smtClean="0">
                <a:latin typeface="Book Antiqua" pitchFamily="18" charset="0"/>
              </a:rPr>
              <a:t>Administrative and faculty buy-in</a:t>
            </a:r>
          </a:p>
          <a:p>
            <a:pPr marL="571500" indent="-571500">
              <a:buFont typeface="Arial" pitchFamily="34" charset="0"/>
              <a:buChar char="•"/>
            </a:pPr>
            <a:r>
              <a:rPr lang="en-US" sz="3600" dirty="0" smtClean="0">
                <a:latin typeface="Book Antiqua" pitchFamily="18" charset="0"/>
              </a:rPr>
              <a:t>Advising partnerships</a:t>
            </a:r>
          </a:p>
          <a:p>
            <a:pPr marL="571500" indent="-571500">
              <a:buFont typeface="Arial" pitchFamily="34" charset="0"/>
              <a:buChar char="•"/>
            </a:pPr>
            <a:r>
              <a:rPr lang="en-US" sz="3600" dirty="0" smtClean="0">
                <a:latin typeface="Book Antiqua" pitchFamily="18" charset="0"/>
              </a:rPr>
              <a:t>Implementing if no TYE program exists</a:t>
            </a:r>
          </a:p>
          <a:p>
            <a:pPr marL="571500" indent="-571500">
              <a:buFont typeface="Arial" pitchFamily="34" charset="0"/>
              <a:buChar char="•"/>
            </a:pPr>
            <a:r>
              <a:rPr lang="en-US" sz="3600" dirty="0" smtClean="0">
                <a:latin typeface="Book Antiqua" pitchFamily="18" charset="0"/>
              </a:rPr>
              <a:t>Budgeting</a:t>
            </a:r>
          </a:p>
          <a:p>
            <a:pPr marL="571500" indent="-571500">
              <a:buFont typeface="Arial" pitchFamily="34" charset="0"/>
              <a:buChar char="•"/>
            </a:pPr>
            <a:r>
              <a:rPr lang="en-US" sz="3600" dirty="0" smtClean="0">
                <a:latin typeface="Book Antiqua" pitchFamily="18" charset="0"/>
              </a:rPr>
              <a:t>Semester designation (1 v. 2)</a:t>
            </a:r>
            <a:endParaRPr lang="en-US" sz="3600" dirty="0">
              <a:latin typeface="Book Antiqua" pitchFamily="18" charset="0"/>
            </a:endParaRPr>
          </a:p>
        </p:txBody>
      </p:sp>
      <p:pic>
        <p:nvPicPr>
          <p:cNvPr id="34" name="Picture 3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87450" y="24535593"/>
            <a:ext cx="15849600" cy="8077200"/>
          </a:xfrm>
          <a:prstGeom prst="rect">
            <a:avLst/>
          </a:prstGeom>
          <a:noFill/>
          <a:ln>
            <a:noFill/>
          </a:ln>
        </p:spPr>
      </p:pic>
      <p:sp>
        <p:nvSpPr>
          <p:cNvPr id="36" name="5-Point Star 35"/>
          <p:cNvSpPr/>
          <p:nvPr/>
        </p:nvSpPr>
        <p:spPr>
          <a:xfrm>
            <a:off x="15011400" y="26039978"/>
            <a:ext cx="2362200" cy="2534215"/>
          </a:xfrm>
          <a:prstGeom prst="star5">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7" name="TextBox 36"/>
          <p:cNvSpPr txBox="1"/>
          <p:nvPr/>
        </p:nvSpPr>
        <p:spPr>
          <a:xfrm>
            <a:off x="32727900" y="25146575"/>
            <a:ext cx="9982200" cy="17989492"/>
          </a:xfrm>
          <a:prstGeom prst="rect">
            <a:avLst/>
          </a:prstGeom>
          <a:noFill/>
          <a:ln w="38100">
            <a:noFill/>
          </a:ln>
        </p:spPr>
        <p:txBody>
          <a:bodyPr wrap="square" lIns="91392" tIns="45696" rIns="91392" bIns="45696" rtlCol="0">
            <a:spAutoFit/>
          </a:bodyPr>
          <a:lstStyle/>
          <a:p>
            <a:pPr algn="ctr"/>
            <a:r>
              <a:rPr lang="en-US" sz="3600" b="1" dirty="0" smtClean="0">
                <a:latin typeface="Book Antiqua" pitchFamily="18" charset="0"/>
              </a:rPr>
              <a:t>REFERENCES</a:t>
            </a:r>
          </a:p>
          <a:p>
            <a:r>
              <a:rPr lang="en-US" sz="2500" dirty="0" smtClean="0">
                <a:latin typeface="Book Antiqua" pitchFamily="18" charset="0"/>
              </a:rPr>
              <a:t>American </a:t>
            </a:r>
            <a:r>
              <a:rPr lang="en-US" sz="2500" dirty="0">
                <a:latin typeface="Book Antiqua" pitchFamily="18" charset="0"/>
              </a:rPr>
              <a:t>Association of State Colleges and Universities. (n.d.). </a:t>
            </a:r>
            <a:r>
              <a:rPr lang="en-US" sz="2500" i="1" dirty="0">
                <a:latin typeface="Book Antiqua" pitchFamily="18" charset="0"/>
              </a:rPr>
              <a:t>American Democracy Project. </a:t>
            </a:r>
            <a:r>
              <a:rPr lang="en-US" sz="2500" dirty="0">
                <a:latin typeface="Book Antiqua" pitchFamily="18" charset="0"/>
              </a:rPr>
              <a:t>Retrieved from </a:t>
            </a:r>
            <a:r>
              <a:rPr lang="en-US" sz="2500" u="sng" dirty="0">
                <a:latin typeface="Book Antiqua" pitchFamily="18" charset="0"/>
                <a:hlinkClick r:id="rId3"/>
              </a:rPr>
              <a:t>http://</a:t>
            </a:r>
            <a:r>
              <a:rPr lang="en-US" sz="2500" u="sng" dirty="0" smtClean="0">
                <a:latin typeface="Book Antiqua" pitchFamily="18" charset="0"/>
                <a:hlinkClick r:id="rId3"/>
              </a:rPr>
              <a:t>www.aascu.org/programs/adp/about.htm</a:t>
            </a:r>
            <a:endParaRPr lang="en-US" sz="2500" dirty="0">
              <a:latin typeface="Book Antiqua" pitchFamily="18" charset="0"/>
            </a:endParaRPr>
          </a:p>
          <a:p>
            <a:r>
              <a:rPr lang="en-US" sz="2500" dirty="0" smtClean="0">
                <a:latin typeface="Book Antiqua" pitchFamily="18" charset="0"/>
              </a:rPr>
              <a:t>Astin</a:t>
            </a:r>
            <a:r>
              <a:rPr lang="en-US" sz="2500" dirty="0">
                <a:latin typeface="Book Antiqua" pitchFamily="18" charset="0"/>
              </a:rPr>
              <a:t>, A. W., Sax, L. J., &amp; Avalos, J. (1999). Long-term effects of volunteerism during the undergraduate years. </a:t>
            </a:r>
            <a:r>
              <a:rPr lang="en-US" sz="2500" i="1" dirty="0">
                <a:latin typeface="Book Antiqua" pitchFamily="18" charset="0"/>
              </a:rPr>
              <a:t>The Review of Higher Education, 22</a:t>
            </a:r>
            <a:r>
              <a:rPr lang="en-US" sz="2500" dirty="0">
                <a:latin typeface="Book Antiqua" pitchFamily="18" charset="0"/>
              </a:rPr>
              <a:t>(2), </a:t>
            </a:r>
            <a:r>
              <a:rPr lang="en-US" sz="2500" dirty="0" smtClean="0">
                <a:latin typeface="Book Antiqua" pitchFamily="18" charset="0"/>
              </a:rPr>
              <a:t>187-202.</a:t>
            </a:r>
          </a:p>
          <a:p>
            <a:r>
              <a:rPr lang="en-US" sz="2500" dirty="0" smtClean="0">
                <a:latin typeface="Book Antiqua" pitchFamily="18" charset="0"/>
              </a:rPr>
              <a:t>Barefoot</a:t>
            </a:r>
            <a:r>
              <a:rPr lang="en-US" sz="2500" dirty="0">
                <a:latin typeface="Book Antiqua" pitchFamily="18" charset="0"/>
              </a:rPr>
              <a:t>, B. (2000). The first-year experience: Are we making it any better?  </a:t>
            </a:r>
            <a:r>
              <a:rPr lang="en-US" sz="2500" i="1" dirty="0">
                <a:latin typeface="Book Antiqua" pitchFamily="18" charset="0"/>
              </a:rPr>
              <a:t>About Campus, </a:t>
            </a:r>
            <a:r>
              <a:rPr lang="en-US" sz="2500" dirty="0">
                <a:latin typeface="Book Antiqua" pitchFamily="18" charset="0"/>
              </a:rPr>
              <a:t>12-18.</a:t>
            </a:r>
          </a:p>
          <a:p>
            <a:r>
              <a:rPr lang="en-US" sz="2500" dirty="0" smtClean="0">
                <a:latin typeface="Book Antiqua" pitchFamily="18" charset="0"/>
              </a:rPr>
              <a:t>Bok</a:t>
            </a:r>
            <a:r>
              <a:rPr lang="en-US" sz="2500" dirty="0">
                <a:latin typeface="Book Antiqua" pitchFamily="18" charset="0"/>
              </a:rPr>
              <a:t>, D. (2006). </a:t>
            </a:r>
            <a:r>
              <a:rPr lang="en-US" sz="2500" i="1" dirty="0">
                <a:latin typeface="Book Antiqua" pitchFamily="18" charset="0"/>
              </a:rPr>
              <a:t>Our underachieving colleges</a:t>
            </a:r>
            <a:r>
              <a:rPr lang="en-US" sz="2500" dirty="0">
                <a:latin typeface="Book Antiqua" pitchFamily="18" charset="0"/>
              </a:rPr>
              <a:t>. Princeton, NJ: Princeton University </a:t>
            </a:r>
            <a:r>
              <a:rPr lang="en-US" sz="2500" dirty="0" smtClean="0">
                <a:latin typeface="Book Antiqua" pitchFamily="18" charset="0"/>
              </a:rPr>
              <a:t>Press.</a:t>
            </a:r>
          </a:p>
          <a:p>
            <a:r>
              <a:rPr lang="en-US" sz="2500" dirty="0" smtClean="0">
                <a:latin typeface="Book Antiqua" pitchFamily="18" charset="0"/>
              </a:rPr>
              <a:t>Camarena</a:t>
            </a:r>
            <a:r>
              <a:rPr lang="en-US" sz="2500" dirty="0">
                <a:latin typeface="Book Antiqua" pitchFamily="18" charset="0"/>
              </a:rPr>
              <a:t>, P., Saltarelli, A., &amp; Lung, J. (2006).  Expanding the role of required out-of-class experiences in FYE:  Lessons from personal development and student development projects.  </a:t>
            </a:r>
            <a:r>
              <a:rPr lang="en-US" sz="2500" i="1" dirty="0">
                <a:latin typeface="Book Antiqua" pitchFamily="18" charset="0"/>
              </a:rPr>
              <a:t>Journal of The First-Year Experience &amp; Students in Transition, 18</a:t>
            </a:r>
            <a:r>
              <a:rPr lang="en-US" sz="2500" dirty="0">
                <a:latin typeface="Book Antiqua" pitchFamily="18" charset="0"/>
              </a:rPr>
              <a:t>(1), </a:t>
            </a:r>
            <a:r>
              <a:rPr lang="en-US" sz="2500" dirty="0" smtClean="0">
                <a:latin typeface="Book Antiqua" pitchFamily="18" charset="0"/>
              </a:rPr>
              <a:t>61-84.</a:t>
            </a:r>
          </a:p>
          <a:p>
            <a:r>
              <a:rPr lang="en-US" sz="2500" dirty="0" smtClean="0">
                <a:latin typeface="Book Antiqua" pitchFamily="18" charset="0"/>
              </a:rPr>
              <a:t>Hamrick, F. A., Evans, N. J., &amp; Schuh, J. H. (2002). </a:t>
            </a:r>
            <a:r>
              <a:rPr lang="en-US" sz="2500" i="1" dirty="0" smtClean="0">
                <a:latin typeface="Book Antiqua" pitchFamily="18" charset="0"/>
              </a:rPr>
              <a:t>Foundations of Student Affairs Practice</a:t>
            </a:r>
            <a:r>
              <a:rPr lang="en-US" sz="2500" dirty="0" smtClean="0">
                <a:latin typeface="Book Antiqua" pitchFamily="18" charset="0"/>
              </a:rPr>
              <a:t> (pp. 181-214). San Francisco: Jossey-Bass.</a:t>
            </a:r>
            <a:endParaRPr lang="en-US" sz="2500" dirty="0">
              <a:latin typeface="Book Antiqua" pitchFamily="18" charset="0"/>
            </a:endParaRPr>
          </a:p>
          <a:p>
            <a:r>
              <a:rPr lang="en-US" sz="2500" dirty="0" smtClean="0">
                <a:latin typeface="Book Antiqua" pitchFamily="18" charset="0"/>
              </a:rPr>
              <a:t>Jacobs</a:t>
            </a:r>
            <a:r>
              <a:rPr lang="en-US" sz="2500" dirty="0">
                <a:latin typeface="Book Antiqua" pitchFamily="18" charset="0"/>
              </a:rPr>
              <a:t>, R. C., &amp; Marling, J. L. (2011). Transfer students: How SSAOs can ease the transition process. </a:t>
            </a:r>
            <a:r>
              <a:rPr lang="en-US" sz="2500" i="1" dirty="0">
                <a:latin typeface="Book Antiqua" pitchFamily="18" charset="0"/>
              </a:rPr>
              <a:t>Leadership Exchange, 8</a:t>
            </a:r>
            <a:r>
              <a:rPr lang="en-US" sz="2500" dirty="0">
                <a:latin typeface="Book Antiqua" pitchFamily="18" charset="0"/>
              </a:rPr>
              <a:t>(4), 10-15.</a:t>
            </a:r>
          </a:p>
          <a:p>
            <a:r>
              <a:rPr lang="en-US" sz="2500" dirty="0">
                <a:latin typeface="Book Antiqua" pitchFamily="18" charset="0"/>
              </a:rPr>
              <a:t> </a:t>
            </a:r>
            <a:r>
              <a:rPr lang="en-US" sz="2500" dirty="0" smtClean="0">
                <a:latin typeface="Book Antiqua" pitchFamily="18" charset="0"/>
              </a:rPr>
              <a:t>Keup</a:t>
            </a:r>
            <a:r>
              <a:rPr lang="en-US" sz="2500" dirty="0">
                <a:latin typeface="Book Antiqua" pitchFamily="18" charset="0"/>
              </a:rPr>
              <a:t>, J. R., &amp; Barefoot, B. O. (2005).  Learning how to be a successful student:  Exploring the impact of first-year seminars on student outcomes.  </a:t>
            </a:r>
            <a:r>
              <a:rPr lang="en-US" sz="2500" i="1" dirty="0">
                <a:latin typeface="Book Antiqua" pitchFamily="18" charset="0"/>
              </a:rPr>
              <a:t>Journal of The First-Year Experience &amp; Students in Transition, 17</a:t>
            </a:r>
            <a:r>
              <a:rPr lang="en-US" sz="2500" dirty="0">
                <a:latin typeface="Book Antiqua" pitchFamily="18" charset="0"/>
              </a:rPr>
              <a:t>(1), 11-47.</a:t>
            </a:r>
          </a:p>
          <a:p>
            <a:r>
              <a:rPr lang="en-US" sz="2500" dirty="0">
                <a:latin typeface="Book Antiqua" pitchFamily="18" charset="0"/>
              </a:rPr>
              <a:t> </a:t>
            </a:r>
            <a:r>
              <a:rPr lang="en-US" sz="2500" dirty="0" smtClean="0">
                <a:latin typeface="Book Antiqua" pitchFamily="18" charset="0"/>
              </a:rPr>
              <a:t>Lang</a:t>
            </a:r>
            <a:r>
              <a:rPr lang="en-US" sz="2500" dirty="0">
                <a:latin typeface="Book Antiqua" pitchFamily="18" charset="0"/>
              </a:rPr>
              <a:t>, D. J. (2007).  The impact of a first-year experience course on the academic performance, persistence, and graduation rates of first-semester college students at a public research university.  </a:t>
            </a:r>
            <a:r>
              <a:rPr lang="en-US" sz="2500" i="1" dirty="0">
                <a:latin typeface="Book Antiqua" pitchFamily="18" charset="0"/>
              </a:rPr>
              <a:t>Journal of The First-Year Experience &amp; Students in Transition, 19</a:t>
            </a:r>
            <a:r>
              <a:rPr lang="en-US" sz="2500" dirty="0">
                <a:latin typeface="Book Antiqua" pitchFamily="18" charset="0"/>
              </a:rPr>
              <a:t>(1), 9-25.</a:t>
            </a:r>
          </a:p>
          <a:p>
            <a:r>
              <a:rPr lang="en-US" sz="2500" dirty="0">
                <a:latin typeface="Book Antiqua" pitchFamily="18" charset="0"/>
              </a:rPr>
              <a:t> </a:t>
            </a:r>
            <a:r>
              <a:rPr lang="en-US" sz="2500" dirty="0" smtClean="0">
                <a:latin typeface="Book Antiqua" pitchFamily="18" charset="0"/>
              </a:rPr>
              <a:t>Myers-Lipton</a:t>
            </a:r>
            <a:r>
              <a:rPr lang="en-US" sz="2500" dirty="0">
                <a:latin typeface="Book Antiqua" pitchFamily="18" charset="0"/>
              </a:rPr>
              <a:t>, S. J. (1998). Effect of a comprehensive service-learning program on college students’ civic responsibility. </a:t>
            </a:r>
            <a:r>
              <a:rPr lang="en-US" sz="2500" i="1" dirty="0">
                <a:latin typeface="Book Antiqua" pitchFamily="18" charset="0"/>
              </a:rPr>
              <a:t>Teaching Sociology, 26</a:t>
            </a:r>
            <a:r>
              <a:rPr lang="en-US" sz="2500" dirty="0">
                <a:latin typeface="Book Antiqua" pitchFamily="18" charset="0"/>
              </a:rPr>
              <a:t>, 243-258.</a:t>
            </a:r>
          </a:p>
          <a:p>
            <a:r>
              <a:rPr lang="en-US" sz="2500" dirty="0">
                <a:latin typeface="Book Antiqua" pitchFamily="18" charset="0"/>
              </a:rPr>
              <a:t> </a:t>
            </a:r>
            <a:r>
              <a:rPr lang="en-US" sz="2500" dirty="0" smtClean="0">
                <a:latin typeface="Book Antiqua" pitchFamily="18" charset="0"/>
              </a:rPr>
              <a:t>National </a:t>
            </a:r>
            <a:r>
              <a:rPr lang="en-US" sz="2500" dirty="0">
                <a:latin typeface="Book Antiqua" pitchFamily="18" charset="0"/>
              </a:rPr>
              <a:t>Association of Student Personnel Administrators and American College Personnel Association. (2004). </a:t>
            </a:r>
            <a:r>
              <a:rPr lang="en-US" sz="2500" i="1" dirty="0">
                <a:latin typeface="Book Antiqua" pitchFamily="18" charset="0"/>
              </a:rPr>
              <a:t>Learning reconsidered: A campus-wide focus on the student experience. </a:t>
            </a:r>
            <a:r>
              <a:rPr lang="en-US" sz="2500" dirty="0">
                <a:latin typeface="Book Antiqua" pitchFamily="18" charset="0"/>
              </a:rPr>
              <a:t>Washington, DC: Authors.</a:t>
            </a:r>
          </a:p>
          <a:p>
            <a:r>
              <a:rPr lang="en-US" sz="2500" dirty="0">
                <a:latin typeface="Book Antiqua" pitchFamily="18" charset="0"/>
              </a:rPr>
              <a:t>Pascarella, E. T., Ethington, C. A., &amp; Smart, J. C. (1988). The influence of college on humanitarian/civic involvement values. </a:t>
            </a:r>
            <a:r>
              <a:rPr lang="en-US" sz="2500" i="1" dirty="0">
                <a:latin typeface="Book Antiqua" pitchFamily="18" charset="0"/>
              </a:rPr>
              <a:t>The Journal of Higher Education, 59</a:t>
            </a:r>
            <a:r>
              <a:rPr lang="en-US" sz="2500" dirty="0">
                <a:latin typeface="Book Antiqua" pitchFamily="18" charset="0"/>
              </a:rPr>
              <a:t>(4), 412-437.</a:t>
            </a:r>
          </a:p>
          <a:p>
            <a:r>
              <a:rPr lang="en-US" sz="2500" dirty="0" smtClean="0">
                <a:latin typeface="Book Antiqua" pitchFamily="18" charset="0"/>
              </a:rPr>
              <a:t>Schuh, J. H., &amp; Upcraft, M. L. (2001). Needs assessment and program evaluation. In R. B. Winston, et al (Eds.), </a:t>
            </a:r>
            <a:r>
              <a:rPr lang="en-US" sz="2500" i="1" dirty="0" smtClean="0">
                <a:latin typeface="Book Antiqua" pitchFamily="18" charset="0"/>
              </a:rPr>
              <a:t>The Professional Student Affairs Administrator</a:t>
            </a:r>
            <a:r>
              <a:rPr lang="en-US" sz="2500" dirty="0" smtClean="0">
                <a:latin typeface="Book Antiqua" pitchFamily="18" charset="0"/>
              </a:rPr>
              <a:t>. New York: Taylor &amp; Francis.</a:t>
            </a:r>
            <a:endParaRPr lang="en-US" sz="2500" dirty="0">
              <a:latin typeface="Book Antiqua" pitchFamily="18" charset="0"/>
            </a:endParaRPr>
          </a:p>
          <a:p>
            <a:r>
              <a:rPr lang="en-US" sz="2500" dirty="0" smtClean="0">
                <a:latin typeface="Book Antiqua" pitchFamily="18" charset="0"/>
              </a:rPr>
              <a:t>Spiezio</a:t>
            </a:r>
            <a:r>
              <a:rPr lang="en-US" sz="2500" dirty="0">
                <a:latin typeface="Book Antiqua" pitchFamily="18" charset="0"/>
              </a:rPr>
              <a:t>, K. E., Baker, K. Q., &amp; Boland, K. (2005). General education and civic engagement: An empirical analysis of pedagogical possibilities. </a:t>
            </a:r>
            <a:r>
              <a:rPr lang="en-US" sz="2500" i="1" dirty="0">
                <a:latin typeface="Book Antiqua" pitchFamily="18" charset="0"/>
              </a:rPr>
              <a:t>The Journal of General Education, 54</a:t>
            </a:r>
            <a:r>
              <a:rPr lang="en-US" sz="2500" dirty="0">
                <a:latin typeface="Book Antiqua" pitchFamily="18" charset="0"/>
              </a:rPr>
              <a:t>(4), 273-293.</a:t>
            </a:r>
          </a:p>
          <a:p>
            <a:r>
              <a:rPr lang="en-US" sz="2500" dirty="0">
                <a:latin typeface="Book Antiqua" pitchFamily="18" charset="0"/>
              </a:rPr>
              <a:t> </a:t>
            </a:r>
            <a:r>
              <a:rPr lang="en-US" sz="2500" dirty="0" smtClean="0">
                <a:latin typeface="Book Antiqua" pitchFamily="18" charset="0"/>
              </a:rPr>
              <a:t>Starke</a:t>
            </a:r>
            <a:r>
              <a:rPr lang="en-US" sz="2500" dirty="0">
                <a:latin typeface="Book Antiqua" pitchFamily="18" charset="0"/>
              </a:rPr>
              <a:t>, M. C., Harth, M., &amp; Sirianni, F. (2001).  Retention, bonding, and academic achievement:  Success of a first-year seminar. </a:t>
            </a:r>
            <a:r>
              <a:rPr lang="en-US" sz="2500" i="1" dirty="0">
                <a:latin typeface="Book Antiqua" pitchFamily="18" charset="0"/>
              </a:rPr>
              <a:t>Journal of The First-Year Experience &amp; Students in Transition, 13</a:t>
            </a:r>
            <a:r>
              <a:rPr lang="en-US" sz="2500" dirty="0">
                <a:latin typeface="Book Antiqua" pitchFamily="18" charset="0"/>
              </a:rPr>
              <a:t>(2), 7-35.</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0" y="1066803"/>
            <a:ext cx="3733800" cy="42672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966400" y="1244850"/>
            <a:ext cx="4845668" cy="387653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TotalTime>
  <Words>1040</Words>
  <Application>Microsoft Office PowerPoint</Application>
  <PresentationFormat>Custom</PresentationFormat>
  <Paragraphs>64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KUMC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Amy Carmack</cp:lastModifiedBy>
  <cp:revision>72</cp:revision>
  <dcterms:created xsi:type="dcterms:W3CDTF">2011-08-29T17:44:20Z</dcterms:created>
  <dcterms:modified xsi:type="dcterms:W3CDTF">2012-09-17T17:41:49Z</dcterms:modified>
</cp:coreProperties>
</file>